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5" autoAdjust="0"/>
    <p:restoredTop sz="91344" autoAdjust="0"/>
  </p:normalViewPr>
  <p:slideViewPr>
    <p:cSldViewPr snapToGrid="0">
      <p:cViewPr varScale="1">
        <p:scale>
          <a:sx n="66" d="100"/>
          <a:sy n="66" d="100"/>
        </p:scale>
        <p:origin x="90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BFF84D-7882-4369-8F09-19779D76B7EC}" type="datetimeFigureOut">
              <a:rPr lang="en-US" smtClean="0"/>
              <a:t>8/4/2021</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85B05D-8D76-4AA8-BAF2-0F1ED217F4B4}" type="slidenum">
              <a:rPr lang="en-US" smtClean="0"/>
              <a:t>‹#›</a:t>
            </a:fld>
            <a:endParaRPr lang="en-US" dirty="0"/>
          </a:p>
        </p:txBody>
      </p:sp>
    </p:spTree>
    <p:extLst>
      <p:ext uri="{BB962C8B-B14F-4D97-AF65-F5344CB8AC3E}">
        <p14:creationId xmlns:p14="http://schemas.microsoft.com/office/powerpoint/2010/main" val="1792456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nSpc>
                <a:spcPct val="200000"/>
              </a:lnSpc>
              <a:spcBef>
                <a:spcPts val="0"/>
              </a:spcBef>
              <a:spcAft>
                <a:spcPts val="80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The healthcare delivery system is a combination of all the activities that seek to promote, reinstate, or maintain an individual's health status. In most cases, the providers advise people to be obedient to them and not seek help from any other sources. The government ensures that it sets up hospitals where doctors and patients can meet to enhance healthcare delivery to ensure its effectiveness. In most cases, healthcare services were more accessible to people who had money, while those without would not receive professional care. The government deals with this phenomenon by introducing an insurance system in healthcare whereby all the patients are covered regardless of their social status. With this government intervention, equality in healthcare services has been achieved, and every patient can access healthcare services regardless of social status (Omachonu &amp; Einspruch, 2020).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2485B05D-8D76-4AA8-BAF2-0F1ED217F4B4}" type="slidenum">
              <a:rPr lang="en-US" smtClean="0"/>
              <a:t>2</a:t>
            </a:fld>
            <a:endParaRPr lang="en-US" dirty="0"/>
          </a:p>
        </p:txBody>
      </p:sp>
    </p:spTree>
    <p:extLst>
      <p:ext uri="{BB962C8B-B14F-4D97-AF65-F5344CB8AC3E}">
        <p14:creationId xmlns:p14="http://schemas.microsoft.com/office/powerpoint/2010/main" val="9077167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nSpc>
                <a:spcPct val="200000"/>
              </a:lnSpc>
              <a:spcBef>
                <a:spcPts val="0"/>
              </a:spcBef>
              <a:spcAft>
                <a:spcPts val="80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Future professionals need an understanding of the healthcare delivery system because of their noble role in healthcare delivery services. Understanding the healthcare delivery systems can go a long way to ensure that healthcare professionals offer quality services to their patients. Healthcare professionals ought to be enlightened about the issues that may affect their operations and the best way to address them. Additionally, when healthcare professionals are well-versed in how healthcare delivery operates, they can advance the system even more. The best care delivery is realized when new skills and practices are put in place. For this reason, healthcare professionals will use this understanding to advance their knowledge. Understanding the healthcare delivery systems is equally essential for the patients because they need to understand the government's policies that concern them (Omachonu &amp; Einspruch, 2020).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2485B05D-8D76-4AA8-BAF2-0F1ED217F4B4}" type="slidenum">
              <a:rPr lang="en-US" smtClean="0"/>
              <a:t>3</a:t>
            </a:fld>
            <a:endParaRPr lang="en-US" dirty="0"/>
          </a:p>
        </p:txBody>
      </p:sp>
    </p:spTree>
    <p:extLst>
      <p:ext uri="{BB962C8B-B14F-4D97-AF65-F5344CB8AC3E}">
        <p14:creationId xmlns:p14="http://schemas.microsoft.com/office/powerpoint/2010/main" val="10676743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nSpc>
                <a:spcPct val="200000"/>
              </a:lnSpc>
              <a:spcBef>
                <a:spcPts val="0"/>
              </a:spcBef>
              <a:spcAft>
                <a:spcPts val="80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Healthcare providers are the professionals in the health sector who attend to patients by offering them services such as diagnosis, medications, and treatments. They play a significant role in healthcare service delivery from the numerous services they offer to their patients. In addition to administering physical assistance to the patients, healthcare providers play other roles. For example, the administrative providers ensure that the healthcare services are offered are responsive to the patients' needs. Also, they act as a link between the patients and insurance companies. This helps the patients to finance their bills without struggle.  The operational providers engage in such activities as giving advice to their patients on what to and what not to do to prevent illnesses. It is the providers' responsibility to advance the patients' progress until they fully recover (Dad et al., 2018).</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2485B05D-8D76-4AA8-BAF2-0F1ED217F4B4}" type="slidenum">
              <a:rPr lang="en-US" smtClean="0"/>
              <a:t>4</a:t>
            </a:fld>
            <a:endParaRPr lang="en-US" dirty="0"/>
          </a:p>
        </p:txBody>
      </p:sp>
    </p:spTree>
    <p:extLst>
      <p:ext uri="{BB962C8B-B14F-4D97-AF65-F5344CB8AC3E}">
        <p14:creationId xmlns:p14="http://schemas.microsoft.com/office/powerpoint/2010/main" val="6489711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nSpc>
                <a:spcPct val="200000"/>
              </a:lnSpc>
              <a:spcBef>
                <a:spcPts val="0"/>
              </a:spcBef>
              <a:spcAft>
                <a:spcPts val="80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Inequity in healthcare access is whereby patients have different opportunities of achieving ideal health services, thereby bringing about avoidable and unfair differences in healthcare delivery. The providers create the inequity in healthcare services through such practices as racial discrimination, bribery, and language barrier. Racial discrimination comes in place where the delivery of services is based on race. This means that most providers favor people of their race more than those from different races. Bribery is also a way some providers bring about inequity in the provision of health services. Upon receiving the bribe, some providers favor some patients by offering them better care than others. On equal measures, some providers help address inequity by offering services to the patients regardless of their differences (Dad et al., 2018).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2485B05D-8D76-4AA8-BAF2-0F1ED217F4B4}" type="slidenum">
              <a:rPr lang="en-US" smtClean="0"/>
              <a:t>5</a:t>
            </a:fld>
            <a:endParaRPr lang="en-US" dirty="0"/>
          </a:p>
        </p:txBody>
      </p:sp>
    </p:spTree>
    <p:extLst>
      <p:ext uri="{BB962C8B-B14F-4D97-AF65-F5344CB8AC3E}">
        <p14:creationId xmlns:p14="http://schemas.microsoft.com/office/powerpoint/2010/main" val="10178432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nSpc>
                <a:spcPct val="200000"/>
              </a:lnSpc>
              <a:spcBef>
                <a:spcPts val="0"/>
              </a:spcBef>
              <a:spcAft>
                <a:spcPts val="80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The healthcare setting is a broad field that deals with places and services where healthcare services are offered. These include rehabilitation centers, dentistry, chemotherapy, podiatry, endoscopy, and emergency care centers. Additionally, some of these services may be offered in homes or private offices. A healthcare setting is not necessarily a place because a healthcare service can be offered anywhere. For example, if there is war or a disaster, a station may be set up to help the casualties get medical attention. In this case, it can be in a lorry or the corner of a town. The setting may be characterized by different people who perform different roles, physical boundaries, and a structure within which the service is provided. In a nutshell, setting facilitates delivery of healthcare services provided that the essential elements are available. Healthcare providers, medical tools, and a structure are the essential elements for this case (Al-Balushi et al., 2018).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2485B05D-8D76-4AA8-BAF2-0F1ED217F4B4}" type="slidenum">
              <a:rPr lang="en-US" smtClean="0"/>
              <a:t>6</a:t>
            </a:fld>
            <a:endParaRPr lang="en-US" dirty="0"/>
          </a:p>
        </p:txBody>
      </p:sp>
    </p:spTree>
    <p:extLst>
      <p:ext uri="{BB962C8B-B14F-4D97-AF65-F5344CB8AC3E}">
        <p14:creationId xmlns:p14="http://schemas.microsoft.com/office/powerpoint/2010/main" val="5282111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nSpc>
                <a:spcPct val="200000"/>
              </a:lnSpc>
              <a:spcBef>
                <a:spcPts val="0"/>
              </a:spcBef>
              <a:spcAft>
                <a:spcPts val="80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One element of the healthcare setting that promotes inequity is the private healthcare setting. This contributes to inequity through the costs the patients have to incur to access their services. In most cases, private hospitals are profit-oriented. For this reason, they charge more than enough amount to accumulate these profits. This is especially the case with the people they presume to be wealthier, bringing about inequity in service delivery. Another way in which the settings create inequity is an unequal distribution of medical facilities and equipment. Since different structures characterize healthcare settings, the settings may be set up anywhere. Some settings lack enough resources necessary for healthcare delivery. This means that patients who seek medical services from such settings end up receiving sub-standard treatments as opposed to their counterparts in well-equipped medical facilities (Al-Balushi et al., 2018).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2485B05D-8D76-4AA8-BAF2-0F1ED217F4B4}" type="slidenum">
              <a:rPr lang="en-US" smtClean="0"/>
              <a:t>7</a:t>
            </a:fld>
            <a:endParaRPr lang="en-US" dirty="0"/>
          </a:p>
        </p:txBody>
      </p:sp>
    </p:spTree>
    <p:extLst>
      <p:ext uri="{BB962C8B-B14F-4D97-AF65-F5344CB8AC3E}">
        <p14:creationId xmlns:p14="http://schemas.microsoft.com/office/powerpoint/2010/main" val="30623626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nSpc>
                <a:spcPct val="200000"/>
              </a:lnSpc>
              <a:spcBef>
                <a:spcPts val="0"/>
              </a:spcBef>
              <a:spcAft>
                <a:spcPts val="80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Health insurance is one of the many insurance covers that incur the expenses incurred by the insured persons' surgical and medical bills. The type of health insurance determines whether the insured will pay for the bill from his pocket and then be refunded, or the insurance company pays directly to the healthcare provider. The cost of healthcare is constantly increasing. For this reason, health insurance is an excellent alternative to finance the costs.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200000"/>
              </a:lnSpc>
              <a:spcBef>
                <a:spcPts val="0"/>
              </a:spcBef>
              <a:spcAft>
                <a:spcPts val="80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The government plays a vital role in the provision of health services to the public. It does this through the ministry commissioned with this task. The government plays such roles as generating financial, human, and other resources and strengthening healthcare systems. Through this, the healthcare systems realize their long-term goals of health improvements, addressing inequity, and acting on the population demands (Starfield &amp; Shi, 2019).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200000"/>
              </a:lnSpc>
              <a:spcBef>
                <a:spcPts val="0"/>
              </a:spcBef>
              <a:spcAft>
                <a:spcPts val="80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Individuals play a significant role in the healthcare delivery system by adhering to the guidance of the healthcare providers to promote the quality of their health. Their responsibility is to ensure that they practice necessary measures such as heeding to the medical prescriptions and maintaining health hygiene.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2485B05D-8D76-4AA8-BAF2-0F1ED217F4B4}" type="slidenum">
              <a:rPr lang="en-US" smtClean="0"/>
              <a:t>8</a:t>
            </a:fld>
            <a:endParaRPr lang="en-US" dirty="0"/>
          </a:p>
        </p:txBody>
      </p:sp>
    </p:spTree>
    <p:extLst>
      <p:ext uri="{BB962C8B-B14F-4D97-AF65-F5344CB8AC3E}">
        <p14:creationId xmlns:p14="http://schemas.microsoft.com/office/powerpoint/2010/main" val="20351395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nSpc>
                <a:spcPct val="200000"/>
              </a:lnSpc>
              <a:spcBef>
                <a:spcPts val="0"/>
              </a:spcBef>
              <a:spcAft>
                <a:spcPts val="80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Health insurance companies help address inequity in healthcare by giving all individuals a chance to seek coverage at a constant rate. This helps them incur the medical expenses they incur from medication and treatment. It balances all individuals and ensures that all get quality treatment. As discussed earlier, the government's goal is to ensure that there is equity in the delivery of health services. The government tries to achieve this by assisting the healthcare delivery systems financially and providing labor through staffing (DeMeester et al., 2017). On the part of individuals, they promote equity in healthcare delivery by practicing the recommended actions and avoiding those that may promote inequity, such as bribery, to seek a more quality favor than others. Combining these practices and interventions is of great importance in promoting equity in healthcare delivery (Starfield &amp; Shi, 2019).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2485B05D-8D76-4AA8-BAF2-0F1ED217F4B4}" type="slidenum">
              <a:rPr lang="en-US" smtClean="0"/>
              <a:t>9</a:t>
            </a:fld>
            <a:endParaRPr lang="en-US" dirty="0"/>
          </a:p>
        </p:txBody>
      </p:sp>
    </p:spTree>
    <p:extLst>
      <p:ext uri="{BB962C8B-B14F-4D97-AF65-F5344CB8AC3E}">
        <p14:creationId xmlns:p14="http://schemas.microsoft.com/office/powerpoint/2010/main" val="38236111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0F4D5D0-6DD6-49B7-AA7A-D4424160244E}" type="datetimeFigureOut">
              <a:rPr lang="en-US" smtClean="0"/>
              <a:t>8/4/2021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40BE3E35-1853-4EDF-AE38-B6A3EAD34E81}" type="slidenum">
              <a:rPr lang="en-US" smtClean="0"/>
              <a:t>‹#›</a:t>
            </a:fld>
            <a:endParaRPr lang="en-US" dirty="0"/>
          </a:p>
        </p:txBody>
      </p:sp>
    </p:spTree>
    <p:extLst>
      <p:ext uri="{BB962C8B-B14F-4D97-AF65-F5344CB8AC3E}">
        <p14:creationId xmlns:p14="http://schemas.microsoft.com/office/powerpoint/2010/main" val="2972010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0F4D5D0-6DD6-49B7-AA7A-D4424160244E}" type="datetimeFigureOut">
              <a:rPr lang="en-US" smtClean="0"/>
              <a:t>8/4/2021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0BE3E35-1853-4EDF-AE38-B6A3EAD34E81}" type="slidenum">
              <a:rPr lang="en-US" smtClean="0"/>
              <a:t>‹#›</a:t>
            </a:fld>
            <a:endParaRPr lang="en-US" dirty="0"/>
          </a:p>
        </p:txBody>
      </p:sp>
    </p:spTree>
    <p:extLst>
      <p:ext uri="{BB962C8B-B14F-4D97-AF65-F5344CB8AC3E}">
        <p14:creationId xmlns:p14="http://schemas.microsoft.com/office/powerpoint/2010/main" val="10211887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0F4D5D0-6DD6-49B7-AA7A-D4424160244E}" type="datetimeFigureOut">
              <a:rPr lang="en-US" smtClean="0"/>
              <a:t>8/4/2021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0BE3E35-1853-4EDF-AE38-B6A3EAD34E81}" type="slidenum">
              <a:rPr lang="en-US" smtClean="0"/>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6254909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70F4D5D0-6DD6-49B7-AA7A-D4424160244E}" type="datetimeFigureOut">
              <a:rPr lang="en-US" smtClean="0"/>
              <a:t>8/4/2021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0BE3E35-1853-4EDF-AE38-B6A3EAD34E81}" type="slidenum">
              <a:rPr lang="en-US" smtClean="0"/>
              <a:t>‹#›</a:t>
            </a:fld>
            <a:endParaRPr lang="en-US" dirty="0"/>
          </a:p>
        </p:txBody>
      </p:sp>
    </p:spTree>
    <p:extLst>
      <p:ext uri="{BB962C8B-B14F-4D97-AF65-F5344CB8AC3E}">
        <p14:creationId xmlns:p14="http://schemas.microsoft.com/office/powerpoint/2010/main" val="2329173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70F4D5D0-6DD6-49B7-AA7A-D4424160244E}" type="datetimeFigureOut">
              <a:rPr lang="en-US" smtClean="0"/>
              <a:t>8/4/2021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0BE3E35-1853-4EDF-AE38-B6A3EAD34E81}" type="slidenum">
              <a:rPr lang="en-US" smtClean="0"/>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089870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70F4D5D0-6DD6-49B7-AA7A-D4424160244E}" type="datetimeFigureOut">
              <a:rPr lang="en-US" smtClean="0"/>
              <a:t>8/4/2021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0BE3E35-1853-4EDF-AE38-B6A3EAD34E81}" type="slidenum">
              <a:rPr lang="en-US" smtClean="0"/>
              <a:t>‹#›</a:t>
            </a:fld>
            <a:endParaRPr lang="en-US" dirty="0"/>
          </a:p>
        </p:txBody>
      </p:sp>
    </p:spTree>
    <p:extLst>
      <p:ext uri="{BB962C8B-B14F-4D97-AF65-F5344CB8AC3E}">
        <p14:creationId xmlns:p14="http://schemas.microsoft.com/office/powerpoint/2010/main" val="35814724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F4D5D0-6DD6-49B7-AA7A-D4424160244E}" type="datetimeFigureOut">
              <a:rPr lang="en-US" smtClean="0"/>
              <a:t>8/4/2021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0BE3E35-1853-4EDF-AE38-B6A3EAD34E81}" type="slidenum">
              <a:rPr lang="en-US" smtClean="0"/>
              <a:t>‹#›</a:t>
            </a:fld>
            <a:endParaRPr lang="en-US" dirty="0"/>
          </a:p>
        </p:txBody>
      </p:sp>
    </p:spTree>
    <p:extLst>
      <p:ext uri="{BB962C8B-B14F-4D97-AF65-F5344CB8AC3E}">
        <p14:creationId xmlns:p14="http://schemas.microsoft.com/office/powerpoint/2010/main" val="23876195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F4D5D0-6DD6-49B7-AA7A-D4424160244E}" type="datetimeFigureOut">
              <a:rPr lang="en-US" smtClean="0"/>
              <a:t>8/4/2021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0BE3E35-1853-4EDF-AE38-B6A3EAD34E81}" type="slidenum">
              <a:rPr lang="en-US" smtClean="0"/>
              <a:t>‹#›</a:t>
            </a:fld>
            <a:endParaRPr lang="en-US" dirty="0"/>
          </a:p>
        </p:txBody>
      </p:sp>
    </p:spTree>
    <p:extLst>
      <p:ext uri="{BB962C8B-B14F-4D97-AF65-F5344CB8AC3E}">
        <p14:creationId xmlns:p14="http://schemas.microsoft.com/office/powerpoint/2010/main" val="7444725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F4D5D0-6DD6-49B7-AA7A-D4424160244E}" type="datetimeFigureOut">
              <a:rPr lang="en-US" smtClean="0"/>
              <a:t>8/4/2021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0BE3E35-1853-4EDF-AE38-B6A3EAD34E81}" type="slidenum">
              <a:rPr lang="en-US" smtClean="0"/>
              <a:t>‹#›</a:t>
            </a:fld>
            <a:endParaRPr lang="en-US" dirty="0"/>
          </a:p>
        </p:txBody>
      </p:sp>
    </p:spTree>
    <p:extLst>
      <p:ext uri="{BB962C8B-B14F-4D97-AF65-F5344CB8AC3E}">
        <p14:creationId xmlns:p14="http://schemas.microsoft.com/office/powerpoint/2010/main" val="29984417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0F4D5D0-6DD6-49B7-AA7A-D4424160244E}" type="datetimeFigureOut">
              <a:rPr lang="en-US" smtClean="0"/>
              <a:t>8/4/2021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0BE3E35-1853-4EDF-AE38-B6A3EAD34E81}" type="slidenum">
              <a:rPr lang="en-US" smtClean="0"/>
              <a:t>‹#›</a:t>
            </a:fld>
            <a:endParaRPr lang="en-US" dirty="0"/>
          </a:p>
        </p:txBody>
      </p:sp>
    </p:spTree>
    <p:extLst>
      <p:ext uri="{BB962C8B-B14F-4D97-AF65-F5344CB8AC3E}">
        <p14:creationId xmlns:p14="http://schemas.microsoft.com/office/powerpoint/2010/main" val="4026370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0F4D5D0-6DD6-49B7-AA7A-D4424160244E}" type="datetimeFigureOut">
              <a:rPr lang="en-US" smtClean="0"/>
              <a:t>8/4/2021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40BE3E35-1853-4EDF-AE38-B6A3EAD34E81}" type="slidenum">
              <a:rPr lang="en-US" smtClean="0"/>
              <a:t>‹#›</a:t>
            </a:fld>
            <a:endParaRPr lang="en-US" dirty="0"/>
          </a:p>
        </p:txBody>
      </p:sp>
    </p:spTree>
    <p:extLst>
      <p:ext uri="{BB962C8B-B14F-4D97-AF65-F5344CB8AC3E}">
        <p14:creationId xmlns:p14="http://schemas.microsoft.com/office/powerpoint/2010/main" val="24082396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0F4D5D0-6DD6-49B7-AA7A-D4424160244E}" type="datetimeFigureOut">
              <a:rPr lang="en-US" smtClean="0"/>
              <a:t>8/4/2021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40BE3E35-1853-4EDF-AE38-B6A3EAD34E81}" type="slidenum">
              <a:rPr lang="en-US" smtClean="0"/>
              <a:t>‹#›</a:t>
            </a:fld>
            <a:endParaRPr lang="en-US" dirty="0"/>
          </a:p>
        </p:txBody>
      </p:sp>
    </p:spTree>
    <p:extLst>
      <p:ext uri="{BB962C8B-B14F-4D97-AF65-F5344CB8AC3E}">
        <p14:creationId xmlns:p14="http://schemas.microsoft.com/office/powerpoint/2010/main" val="1581727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0F4D5D0-6DD6-49B7-AA7A-D4424160244E}" type="datetimeFigureOut">
              <a:rPr lang="en-US" smtClean="0"/>
              <a:t>8/4/2021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40BE3E35-1853-4EDF-AE38-B6A3EAD34E81}" type="slidenum">
              <a:rPr lang="en-US" smtClean="0"/>
              <a:t>‹#›</a:t>
            </a:fld>
            <a:endParaRPr lang="en-US" dirty="0"/>
          </a:p>
        </p:txBody>
      </p:sp>
    </p:spTree>
    <p:extLst>
      <p:ext uri="{BB962C8B-B14F-4D97-AF65-F5344CB8AC3E}">
        <p14:creationId xmlns:p14="http://schemas.microsoft.com/office/powerpoint/2010/main" val="16477906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F4D5D0-6DD6-49B7-AA7A-D4424160244E}" type="datetimeFigureOut">
              <a:rPr lang="en-US" smtClean="0"/>
              <a:t>8/4/2021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40BE3E35-1853-4EDF-AE38-B6A3EAD34E81}" type="slidenum">
              <a:rPr lang="en-US" smtClean="0"/>
              <a:t>‹#›</a:t>
            </a:fld>
            <a:endParaRPr lang="en-US" dirty="0"/>
          </a:p>
        </p:txBody>
      </p:sp>
    </p:spTree>
    <p:extLst>
      <p:ext uri="{BB962C8B-B14F-4D97-AF65-F5344CB8AC3E}">
        <p14:creationId xmlns:p14="http://schemas.microsoft.com/office/powerpoint/2010/main" val="36831246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0F4D5D0-6DD6-49B7-AA7A-D4424160244E}" type="datetimeFigureOut">
              <a:rPr lang="en-US" smtClean="0"/>
              <a:t>8/4/2021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40BE3E35-1853-4EDF-AE38-B6A3EAD34E81}" type="slidenum">
              <a:rPr lang="en-US" smtClean="0"/>
              <a:t>‹#›</a:t>
            </a:fld>
            <a:endParaRPr lang="en-US" dirty="0"/>
          </a:p>
        </p:txBody>
      </p:sp>
    </p:spTree>
    <p:extLst>
      <p:ext uri="{BB962C8B-B14F-4D97-AF65-F5344CB8AC3E}">
        <p14:creationId xmlns:p14="http://schemas.microsoft.com/office/powerpoint/2010/main" val="39255094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0F4D5D0-6DD6-49B7-AA7A-D4424160244E}" type="datetimeFigureOut">
              <a:rPr lang="en-US" smtClean="0"/>
              <a:t>8/4/2021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0BE3E35-1853-4EDF-AE38-B6A3EAD34E81}" type="slidenum">
              <a:rPr lang="en-US" smtClean="0"/>
              <a:t>‹#›</a:t>
            </a:fld>
            <a:endParaRPr lang="en-US" dirty="0"/>
          </a:p>
        </p:txBody>
      </p:sp>
    </p:spTree>
    <p:extLst>
      <p:ext uri="{BB962C8B-B14F-4D97-AF65-F5344CB8AC3E}">
        <p14:creationId xmlns:p14="http://schemas.microsoft.com/office/powerpoint/2010/main" val="13835713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70F4D5D0-6DD6-49B7-AA7A-D4424160244E}" type="datetimeFigureOut">
              <a:rPr lang="en-US" smtClean="0"/>
              <a:t>8/4/2021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40BE3E35-1853-4EDF-AE38-B6A3EAD34E81}" type="slidenum">
              <a:rPr lang="en-US" smtClean="0"/>
              <a:t>‹#›</a:t>
            </a:fld>
            <a:endParaRPr lang="en-US" dirty="0"/>
          </a:p>
        </p:txBody>
      </p:sp>
    </p:spTree>
    <p:extLst>
      <p:ext uri="{BB962C8B-B14F-4D97-AF65-F5344CB8AC3E}">
        <p14:creationId xmlns:p14="http://schemas.microsoft.com/office/powerpoint/2010/main" val="3909310981"/>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EBF797-650C-415B-AA31-EE543D9B7CBD}"/>
              </a:ext>
            </a:extLst>
          </p:cNvPr>
          <p:cNvSpPr>
            <a:spLocks noGrp="1"/>
          </p:cNvSpPr>
          <p:nvPr>
            <p:ph type="title"/>
          </p:nvPr>
        </p:nvSpPr>
        <p:spPr>
          <a:xfrm>
            <a:off x="838200" y="448574"/>
            <a:ext cx="10515600" cy="5831456"/>
          </a:xfrm>
        </p:spPr>
        <p:txBody>
          <a:bodyPr anchor="ctr">
            <a:normAutofit fontScale="90000"/>
          </a:bodyPr>
          <a:lstStyle/>
          <a:p>
            <a:pPr algn="ctr">
              <a:lnSpc>
                <a:spcPct val="200000"/>
              </a:lnSpc>
            </a:pPr>
            <a:r>
              <a:rPr lang="en-US" sz="2800" dirty="0">
                <a:latin typeface="Times New Roman" panose="02020603050405020304" pitchFamily="18" charset="0"/>
                <a:cs typeface="Times New Roman" panose="02020603050405020304" pitchFamily="18" charset="0"/>
              </a:rPr>
              <a:t>Healthcare Delivery System</a:t>
            </a:r>
            <a:br>
              <a:rPr lang="en-US" sz="2800" dirty="0">
                <a:latin typeface="Times New Roman" panose="02020603050405020304" pitchFamily="18" charset="0"/>
                <a:cs typeface="Times New Roman" panose="02020603050405020304" pitchFamily="18" charset="0"/>
              </a:rPr>
            </a:br>
            <a:br>
              <a:rPr lang="en-US" sz="2800" dirty="0">
                <a:latin typeface="Times New Roman" panose="02020603050405020304" pitchFamily="18" charset="0"/>
                <a:cs typeface="Times New Roman" panose="02020603050405020304" pitchFamily="18" charset="0"/>
              </a:rPr>
            </a:br>
            <a:r>
              <a:rPr lang="en-US" sz="2800" dirty="0">
                <a:latin typeface="Times New Roman" panose="02020603050405020304" pitchFamily="18" charset="0"/>
                <a:cs typeface="Times New Roman" panose="02020603050405020304" pitchFamily="18" charset="0"/>
              </a:rPr>
              <a:t>Name</a:t>
            </a:r>
            <a:br>
              <a:rPr lang="en-US" sz="2800" dirty="0">
                <a:latin typeface="Times New Roman" panose="02020603050405020304" pitchFamily="18" charset="0"/>
                <a:cs typeface="Times New Roman" panose="02020603050405020304" pitchFamily="18" charset="0"/>
              </a:rPr>
            </a:br>
            <a:r>
              <a:rPr lang="en-US" sz="2800" dirty="0">
                <a:latin typeface="Times New Roman" panose="02020603050405020304" pitchFamily="18" charset="0"/>
                <a:cs typeface="Times New Roman" panose="02020603050405020304" pitchFamily="18" charset="0"/>
              </a:rPr>
              <a:t>Institution</a:t>
            </a:r>
            <a:br>
              <a:rPr lang="en-US" sz="2800" dirty="0">
                <a:latin typeface="Times New Roman" panose="02020603050405020304" pitchFamily="18" charset="0"/>
                <a:cs typeface="Times New Roman" panose="02020603050405020304" pitchFamily="18" charset="0"/>
              </a:rPr>
            </a:br>
            <a:r>
              <a:rPr lang="en-US" sz="2800" dirty="0">
                <a:latin typeface="Times New Roman" panose="02020603050405020304" pitchFamily="18" charset="0"/>
                <a:cs typeface="Times New Roman" panose="02020603050405020304" pitchFamily="18" charset="0"/>
              </a:rPr>
              <a:t>Course</a:t>
            </a:r>
            <a:br>
              <a:rPr lang="en-US" sz="2800" dirty="0">
                <a:latin typeface="Times New Roman" panose="02020603050405020304" pitchFamily="18" charset="0"/>
                <a:cs typeface="Times New Roman" panose="02020603050405020304" pitchFamily="18" charset="0"/>
              </a:rPr>
            </a:br>
            <a:r>
              <a:rPr lang="en-US" sz="2800" dirty="0">
                <a:latin typeface="Times New Roman" panose="02020603050405020304" pitchFamily="18" charset="0"/>
                <a:cs typeface="Times New Roman" panose="02020603050405020304" pitchFamily="18" charset="0"/>
              </a:rPr>
              <a:t>Instructor</a:t>
            </a:r>
            <a:br>
              <a:rPr lang="en-US" sz="2800" dirty="0">
                <a:latin typeface="Times New Roman" panose="02020603050405020304" pitchFamily="18" charset="0"/>
                <a:cs typeface="Times New Roman" panose="02020603050405020304" pitchFamily="18" charset="0"/>
              </a:rPr>
            </a:br>
            <a:r>
              <a:rPr lang="en-US" sz="2800" dirty="0">
                <a:latin typeface="Times New Roman" panose="02020603050405020304" pitchFamily="18" charset="0"/>
                <a:cs typeface="Times New Roman" panose="02020603050405020304" pitchFamily="18" charset="0"/>
              </a:rPr>
              <a:t>Date</a:t>
            </a:r>
            <a:br>
              <a:rPr lang="en-US" sz="2800" dirty="0">
                <a:latin typeface="Times New Roman" panose="02020603050405020304" pitchFamily="18" charset="0"/>
                <a:cs typeface="Times New Roman" panose="02020603050405020304" pitchFamily="18" charset="0"/>
              </a:rPr>
            </a:b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727696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18DB6-A54F-4413-86D7-ECFC3A740417}"/>
              </a:ext>
            </a:extLst>
          </p:cNvPr>
          <p:cNvSpPr>
            <a:spLocks noGrp="1"/>
          </p:cNvSpPr>
          <p:nvPr>
            <p:ph type="title"/>
          </p:nvPr>
        </p:nvSpPr>
        <p:spPr>
          <a:xfrm>
            <a:off x="687389" y="624110"/>
            <a:ext cx="10817224" cy="740457"/>
          </a:xfrm>
        </p:spPr>
        <p:txBody>
          <a:bodyPr>
            <a:normAutofit/>
          </a:bodyPr>
          <a:lstStyle/>
          <a:p>
            <a:r>
              <a:rPr lang="en-US" sz="2400" b="1" dirty="0">
                <a:latin typeface="Times New Roman" panose="02020603050405020304" pitchFamily="18" charset="0"/>
                <a:cs typeface="Times New Roman" panose="02020603050405020304" pitchFamily="18" charset="0"/>
              </a:rPr>
              <a:t>References</a:t>
            </a:r>
          </a:p>
        </p:txBody>
      </p:sp>
      <p:sp>
        <p:nvSpPr>
          <p:cNvPr id="3" name="Content Placeholder 2">
            <a:extLst>
              <a:ext uri="{FF2B5EF4-FFF2-40B4-BE49-F238E27FC236}">
                <a16:creationId xmlns:a16="http://schemas.microsoft.com/office/drawing/2014/main" id="{626D60C4-F681-4E56-B03D-ED341DD4C7C7}"/>
              </a:ext>
            </a:extLst>
          </p:cNvPr>
          <p:cNvSpPr>
            <a:spLocks noGrp="1"/>
          </p:cNvSpPr>
          <p:nvPr>
            <p:ph idx="1"/>
          </p:nvPr>
        </p:nvSpPr>
        <p:spPr>
          <a:xfrm>
            <a:off x="687388" y="1364567"/>
            <a:ext cx="10817224" cy="5247248"/>
          </a:xfrm>
        </p:spPr>
        <p:txBody>
          <a:bodyPr>
            <a:normAutofit fontScale="92500" lnSpcReduction="20000"/>
          </a:bodyPr>
          <a:lstStyle/>
          <a:p>
            <a:pPr>
              <a:buFont typeface="Wingdings" panose="05000000000000000000" pitchFamily="2" charset="2"/>
              <a:buChar char="Ø"/>
            </a:pPr>
            <a:r>
              <a:rPr kumimoji="0" lang="en-US" sz="2400" b="0" i="0" u="none" strike="noStrike" kern="1200" cap="none" spc="0" normalizeH="0" baseline="0" noProof="0" dirty="0">
                <a:ln>
                  <a:noFill/>
                </a:ln>
                <a:solidFill>
                  <a:prstClr val="black">
                    <a:lumMod val="85000"/>
                    <a:lumOff val="15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Al-Balushi, S., Sohal, A. S., Singh, P. J., Al Hajri, A., Al Farsi, Y. M., &amp; Al Abri, R. (2018). Readiness factors for lean implementation in healthcare settings–a literature review. </a:t>
            </a:r>
            <a:r>
              <a:rPr kumimoji="0" lang="en-US" sz="2400" b="0" i="1" u="none" strike="noStrike" kern="1200" cap="none" spc="0" normalizeH="0" baseline="0" noProof="0" dirty="0">
                <a:ln>
                  <a:noFill/>
                </a:ln>
                <a:solidFill>
                  <a:prstClr val="black">
                    <a:lumMod val="85000"/>
                    <a:lumOff val="15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Journal of health organization and management</a:t>
            </a:r>
            <a:r>
              <a:rPr kumimoji="0" lang="en-US" sz="2400" b="0" i="0" u="none" strike="noStrike" kern="1200" cap="none" spc="0" normalizeH="0" baseline="0" noProof="0" dirty="0">
                <a:ln>
                  <a:noFill/>
                </a:ln>
                <a:solidFill>
                  <a:prstClr val="black">
                    <a:lumMod val="85000"/>
                    <a:lumOff val="15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p>
          <a:p>
            <a:pPr>
              <a:buFont typeface="Wingdings" panose="05000000000000000000" pitchFamily="2" charset="2"/>
              <a:buChar char="Ø"/>
            </a:pPr>
            <a:r>
              <a:rPr kumimoji="0" lang="en-US" sz="2400" b="0" i="0" u="none" strike="noStrike" kern="1200" cap="none" spc="0" normalizeH="0" baseline="0" noProof="0" dirty="0">
                <a:ln>
                  <a:noFill/>
                </a:ln>
                <a:solidFill>
                  <a:prstClr val="black">
                    <a:lumMod val="85000"/>
                    <a:lumOff val="15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 Dad, T., Tighiouart, H., Fenton, J. J., Lacson, E., Meyer, K. B., Miskulin, D. C., ... &amp; Richardson, M. M. (2018). Evaluation of healthcare providers and systems (ICH CAHPS) survey. </a:t>
            </a:r>
            <a:r>
              <a:rPr kumimoji="0" lang="en-US" sz="2400" b="0" i="1" u="none" strike="noStrike" kern="1200" cap="none" spc="0" normalizeH="0" baseline="0" noProof="0" dirty="0">
                <a:ln>
                  <a:noFill/>
                </a:ln>
                <a:solidFill>
                  <a:prstClr val="black">
                    <a:lumMod val="85000"/>
                    <a:lumOff val="15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BMC health services research</a:t>
            </a:r>
            <a:r>
              <a:rPr kumimoji="0" lang="en-US" sz="2400" b="0" i="0" u="none" strike="noStrike" kern="1200" cap="none" spc="0" normalizeH="0" baseline="0" noProof="0" dirty="0">
                <a:ln>
                  <a:noFill/>
                </a:ln>
                <a:solidFill>
                  <a:prstClr val="black">
                    <a:lumMod val="85000"/>
                    <a:lumOff val="15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0" i="1" u="none" strike="noStrike" kern="1200" cap="none" spc="0" normalizeH="0" baseline="0" noProof="0" dirty="0">
                <a:ln>
                  <a:noFill/>
                </a:ln>
                <a:solidFill>
                  <a:prstClr val="black">
                    <a:lumMod val="85000"/>
                    <a:lumOff val="15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18</a:t>
            </a:r>
            <a:r>
              <a:rPr kumimoji="0" lang="en-US" sz="2400" b="0" i="0" u="none" strike="noStrike" kern="1200" cap="none" spc="0" normalizeH="0" baseline="0" noProof="0" dirty="0">
                <a:ln>
                  <a:noFill/>
                </a:ln>
                <a:solidFill>
                  <a:prstClr val="black">
                    <a:lumMod val="85000"/>
                    <a:lumOff val="15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(1), 1-10. </a:t>
            </a:r>
          </a:p>
          <a:p>
            <a:pPr>
              <a:buFont typeface="Wingdings" panose="05000000000000000000" pitchFamily="2" charset="2"/>
              <a:buChar char="Ø"/>
            </a:pPr>
            <a:r>
              <a:rPr kumimoji="0" lang="en-US" sz="2400" b="0" i="0" u="none" strike="noStrike" kern="1200" cap="none" spc="0" normalizeH="0" baseline="0" noProof="0" dirty="0">
                <a:ln>
                  <a:noFill/>
                </a:ln>
                <a:solidFill>
                  <a:prstClr val="black">
                    <a:lumMod val="85000"/>
                    <a:lumOff val="15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DeMeester, R. H., Xu, L. J., Nocon, R. S., Cook, S. C., Ducas, A. M., &amp; Chin, M. H. (2017). Solving disparities through payment and delivery system reform: a program to achieve health equity.</a:t>
            </a:r>
          </a:p>
          <a:p>
            <a:pPr>
              <a:buFont typeface="Wingdings" panose="05000000000000000000" pitchFamily="2" charset="2"/>
              <a:buChar char="Ø"/>
            </a:pPr>
            <a:r>
              <a:rPr kumimoji="0" lang="en-US" sz="2400" b="0" i="0" u="none" strike="noStrike" kern="1200" cap="none" spc="0" normalizeH="0" baseline="0" noProof="0" dirty="0">
                <a:ln>
                  <a:noFill/>
                </a:ln>
                <a:solidFill>
                  <a:prstClr val="black">
                    <a:lumMod val="85000"/>
                    <a:lumOff val="15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Omachonu, V. K., &amp; Einspruch, N. G. (2020). Innovation in healthcare delivery systems: a conceptual framework. </a:t>
            </a:r>
            <a:r>
              <a:rPr kumimoji="0" lang="en-US" sz="2400" b="0" i="1" u="none" strike="noStrike" kern="1200" cap="none" spc="0" normalizeH="0" baseline="0" noProof="0" dirty="0">
                <a:ln>
                  <a:noFill/>
                </a:ln>
                <a:solidFill>
                  <a:prstClr val="black">
                    <a:lumMod val="85000"/>
                    <a:lumOff val="15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The Innovation Journal: The Public Sector Innovation Journal</a:t>
            </a:r>
            <a:r>
              <a:rPr kumimoji="0" lang="en-US" sz="2400" b="0" i="0" u="none" strike="noStrike" kern="1200" cap="none" spc="0" normalizeH="0" baseline="0" noProof="0" dirty="0">
                <a:ln>
                  <a:noFill/>
                </a:ln>
                <a:solidFill>
                  <a:prstClr val="black">
                    <a:lumMod val="85000"/>
                    <a:lumOff val="15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0" i="1" u="none" strike="noStrike" kern="1200" cap="none" spc="0" normalizeH="0" baseline="0" noProof="0" dirty="0">
                <a:ln>
                  <a:noFill/>
                </a:ln>
                <a:solidFill>
                  <a:prstClr val="black">
                    <a:lumMod val="85000"/>
                    <a:lumOff val="15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15</a:t>
            </a:r>
            <a:r>
              <a:rPr kumimoji="0" lang="en-US" sz="2400" b="0" i="0" u="none" strike="noStrike" kern="1200" cap="none" spc="0" normalizeH="0" baseline="0" noProof="0" dirty="0">
                <a:ln>
                  <a:noFill/>
                </a:ln>
                <a:solidFill>
                  <a:prstClr val="black">
                    <a:lumMod val="85000"/>
                    <a:lumOff val="15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(1), 1-20.</a:t>
            </a:r>
          </a:p>
          <a:p>
            <a:pPr>
              <a:buFont typeface="Wingdings" panose="05000000000000000000" pitchFamily="2" charset="2"/>
              <a:buChar char="Ø"/>
            </a:pPr>
            <a:r>
              <a:rPr kumimoji="0" lang="en-US" sz="2400" b="0" i="0" u="none" strike="noStrike" kern="1200" cap="none" spc="0" normalizeH="0" baseline="0" noProof="0" dirty="0">
                <a:ln>
                  <a:noFill/>
                </a:ln>
                <a:solidFill>
                  <a:prstClr val="black">
                    <a:lumMod val="85000"/>
                    <a:lumOff val="15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Starfield, B., &amp; Shi, L. (2019). The government, medical home, access to care, and insurance: a review of evidence. </a:t>
            </a:r>
            <a:r>
              <a:rPr kumimoji="0" lang="en-US" sz="2400" b="0" i="1" u="none" strike="noStrike" kern="1200" cap="none" spc="0" normalizeH="0" baseline="0" noProof="0" dirty="0">
                <a:ln>
                  <a:noFill/>
                </a:ln>
                <a:solidFill>
                  <a:prstClr val="black">
                    <a:lumMod val="85000"/>
                    <a:lumOff val="15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Pediatrics</a:t>
            </a:r>
            <a:r>
              <a:rPr kumimoji="0" lang="en-US" sz="2400" b="0" i="0" u="none" strike="noStrike" kern="1200" cap="none" spc="0" normalizeH="0" baseline="0" noProof="0" dirty="0">
                <a:ln>
                  <a:noFill/>
                </a:ln>
                <a:solidFill>
                  <a:prstClr val="black">
                    <a:lumMod val="85000"/>
                    <a:lumOff val="15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0" i="1" u="none" strike="noStrike" kern="1200" cap="none" spc="0" normalizeH="0" baseline="0" noProof="0" dirty="0">
                <a:ln>
                  <a:noFill/>
                </a:ln>
                <a:solidFill>
                  <a:prstClr val="black">
                    <a:lumMod val="85000"/>
                    <a:lumOff val="15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113</a:t>
            </a:r>
            <a:r>
              <a:rPr kumimoji="0" lang="en-US" sz="2400" b="0" i="0" u="none" strike="noStrike" kern="1200" cap="none" spc="0" normalizeH="0" baseline="0" noProof="0" dirty="0">
                <a:ln>
                  <a:noFill/>
                </a:ln>
                <a:solidFill>
                  <a:prstClr val="black">
                    <a:lumMod val="85000"/>
                    <a:lumOff val="15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(Supplement 4), 1493-1498.</a:t>
            </a:r>
            <a:br>
              <a:rPr kumimoji="0" lang="en-US" sz="1600" b="0" i="0" u="none" strike="noStrike" kern="1200" cap="none" spc="0" normalizeH="0" baseline="0" noProof="0" dirty="0">
                <a:ln>
                  <a:noFill/>
                </a:ln>
                <a:solidFill>
                  <a:prstClr val="black">
                    <a:lumMod val="85000"/>
                    <a:lumOff val="15000"/>
                  </a:prstClr>
                </a:solidFill>
                <a:effectLst/>
                <a:uLnTx/>
                <a:uFillTx/>
                <a:latin typeface="Calibri" panose="020F0502020204030204" pitchFamily="34" charset="0"/>
                <a:ea typeface="Calibri" panose="020F0502020204030204" pitchFamily="34" charset="0"/>
                <a:cs typeface="Times New Roman" panose="02020603050405020304" pitchFamily="18" charset="0"/>
              </a:rPr>
            </a:br>
            <a:r>
              <a:rPr kumimoji="0" lang="en-US" sz="1600" b="1" i="0" u="none" strike="noStrike" kern="1200" cap="none" spc="0" normalizeH="0" baseline="0" noProof="0" dirty="0">
                <a:ln>
                  <a:noFill/>
                </a:ln>
                <a:solidFill>
                  <a:prstClr val="black">
                    <a:lumMod val="85000"/>
                    <a:lumOff val="15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br>
              <a:rPr kumimoji="0" lang="en-US" sz="1600" b="0" i="0" u="none" strike="noStrike" kern="1200" cap="none" spc="0" normalizeH="0" baseline="0" noProof="0" dirty="0">
                <a:ln>
                  <a:noFill/>
                </a:ln>
                <a:solidFill>
                  <a:prstClr val="black">
                    <a:lumMod val="85000"/>
                    <a:lumOff val="15000"/>
                  </a:prstClr>
                </a:solidFill>
                <a:effectLst/>
                <a:uLnTx/>
                <a:uFillTx/>
                <a:latin typeface="Calibri" panose="020F0502020204030204" pitchFamily="34" charset="0"/>
                <a:ea typeface="Calibri" panose="020F0502020204030204" pitchFamily="34" charset="0"/>
                <a:cs typeface="Times New Roman" panose="02020603050405020304" pitchFamily="18" charset="0"/>
              </a:rPr>
            </a:br>
            <a:endParaRPr lang="en-US" dirty="0"/>
          </a:p>
        </p:txBody>
      </p:sp>
    </p:spTree>
    <p:extLst>
      <p:ext uri="{BB962C8B-B14F-4D97-AF65-F5344CB8AC3E}">
        <p14:creationId xmlns:p14="http://schemas.microsoft.com/office/powerpoint/2010/main" val="19743449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7DAEF-1040-41DB-8C11-027339D0A6CA}"/>
              </a:ext>
            </a:extLst>
          </p:cNvPr>
          <p:cNvSpPr>
            <a:spLocks noGrp="1"/>
          </p:cNvSpPr>
          <p:nvPr>
            <p:ph type="title"/>
          </p:nvPr>
        </p:nvSpPr>
        <p:spPr>
          <a:xfrm>
            <a:off x="838200" y="365126"/>
            <a:ext cx="10515600" cy="933588"/>
          </a:xfrm>
        </p:spPr>
        <p:txBody>
          <a:bodyPr>
            <a:normAutofit fontScale="90000"/>
          </a:bodyPr>
          <a:lstStyle/>
          <a:p>
            <a:pPr marL="0" marR="0" indent="0" algn="ctr">
              <a:lnSpc>
                <a:spcPct val="200000"/>
              </a:lnSpc>
              <a:spcBef>
                <a:spcPts val="0"/>
              </a:spcBef>
              <a:spcAft>
                <a:spcPts val="800"/>
              </a:spcAft>
            </a:pPr>
            <a:r>
              <a:rPr lang="en-US" sz="3100" b="1" dirty="0">
                <a:latin typeface="Times New Roman" panose="02020603050405020304" pitchFamily="18" charset="0"/>
                <a:ea typeface="Calibri" panose="020F0502020204030204" pitchFamily="34" charset="0"/>
                <a:cs typeface="Times New Roman" panose="02020603050405020304" pitchFamily="18" charset="0"/>
              </a:rPr>
              <a:t>Introduction to</a:t>
            </a:r>
            <a:r>
              <a:rPr lang="en-US" sz="3100" b="1" dirty="0">
                <a:effectLst/>
                <a:latin typeface="Times New Roman" panose="02020603050405020304" pitchFamily="18" charset="0"/>
                <a:ea typeface="Calibri" panose="020F0502020204030204" pitchFamily="34" charset="0"/>
                <a:cs typeface="Times New Roman" panose="02020603050405020304" pitchFamily="18" charset="0"/>
              </a:rPr>
              <a:t> Healthcare Delivery System</a:t>
            </a:r>
            <a:br>
              <a:rPr lang="en-US" sz="40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C713BA33-49A2-469A-BDB1-7DB075F1AC00}"/>
              </a:ext>
            </a:extLst>
          </p:cNvPr>
          <p:cNvSpPr>
            <a:spLocks noGrp="1"/>
          </p:cNvSpPr>
          <p:nvPr>
            <p:ph sz="half" idx="1"/>
          </p:nvPr>
        </p:nvSpPr>
        <p:spPr>
          <a:xfrm>
            <a:off x="838200" y="1324947"/>
            <a:ext cx="5181600" cy="4710093"/>
          </a:xfrm>
        </p:spPr>
        <p:txBody>
          <a:bodyPr anchor="ctr">
            <a:normAutofit/>
          </a:bodyPr>
          <a:lstStyle/>
          <a:p>
            <a:pPr>
              <a:buFont typeface="Wingdings" panose="05000000000000000000" pitchFamily="2" charset="2"/>
              <a:buChar char="Ø"/>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The healthcare delivery system- combination of activities for promotion of human health.</a:t>
            </a:r>
          </a:p>
          <a:p>
            <a:pPr>
              <a:buFont typeface="Wingdings" panose="05000000000000000000" pitchFamily="2" charset="2"/>
              <a:buChar char="Ø"/>
            </a:pPr>
            <a:r>
              <a:rPr lang="en-US" sz="2400" dirty="0">
                <a:solidFill>
                  <a:prstClr val="black"/>
                </a:solidFill>
                <a:latin typeface="Times New Roman" panose="02020603050405020304" pitchFamily="18" charset="0"/>
                <a:cs typeface="Times New Roman" panose="02020603050405020304" pitchFamily="18" charset="0"/>
              </a:rPr>
              <a:t>Achieved through setting up of hospitals by government</a:t>
            </a:r>
          </a:p>
          <a:p>
            <a:pPr>
              <a:buFont typeface="Wingdings" panose="05000000000000000000" pitchFamily="2" charset="2"/>
              <a:buChar char="Ø"/>
            </a:pPr>
            <a:r>
              <a:rPr lang="en-US" sz="2400" dirty="0">
                <a:solidFill>
                  <a:prstClr val="black"/>
                </a:solidFill>
                <a:latin typeface="Times New Roman" panose="02020603050405020304" pitchFamily="18" charset="0"/>
                <a:cs typeface="Times New Roman" panose="02020603050405020304" pitchFamily="18" charset="0"/>
              </a:rPr>
              <a:t>Government promotes equal access of healthcare services to all people</a:t>
            </a:r>
            <a:endParaRPr lang="en-US" sz="2400" dirty="0"/>
          </a:p>
        </p:txBody>
      </p:sp>
      <p:pic>
        <p:nvPicPr>
          <p:cNvPr id="5" name="Content Placeholder 4">
            <a:extLst>
              <a:ext uri="{FF2B5EF4-FFF2-40B4-BE49-F238E27FC236}">
                <a16:creationId xmlns:a16="http://schemas.microsoft.com/office/drawing/2014/main" id="{34646EE7-CDA2-4A31-A15F-F225C9820CBD}"/>
              </a:ext>
            </a:extLst>
          </p:cNvPr>
          <p:cNvPicPr>
            <a:picLocks noGrp="1" noChangeAspect="1"/>
          </p:cNvPicPr>
          <p:nvPr>
            <p:ph sz="half" idx="2"/>
          </p:nvPr>
        </p:nvPicPr>
        <p:blipFill>
          <a:blip r:embed="rId3"/>
          <a:stretch>
            <a:fillRect/>
          </a:stretch>
        </p:blipFill>
        <p:spPr>
          <a:xfrm>
            <a:off x="6534581" y="2194560"/>
            <a:ext cx="4040777" cy="3135086"/>
          </a:xfrm>
          <a:prstGeom prst="rect">
            <a:avLst/>
          </a:prstGeom>
        </p:spPr>
      </p:pic>
    </p:spTree>
    <p:extLst>
      <p:ext uri="{BB962C8B-B14F-4D97-AF65-F5344CB8AC3E}">
        <p14:creationId xmlns:p14="http://schemas.microsoft.com/office/powerpoint/2010/main" val="14395505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717EFA-6BE5-4CCA-AA0D-F8AC8CDD2EC1}"/>
              </a:ext>
            </a:extLst>
          </p:cNvPr>
          <p:cNvSpPr>
            <a:spLocks noGrp="1"/>
          </p:cNvSpPr>
          <p:nvPr>
            <p:ph type="title"/>
          </p:nvPr>
        </p:nvSpPr>
        <p:spPr>
          <a:xfrm>
            <a:off x="838200" y="365126"/>
            <a:ext cx="10515600" cy="1516428"/>
          </a:xfrm>
        </p:spPr>
        <p:txBody>
          <a:bodyPr>
            <a:normAutofit/>
          </a:bodyPr>
          <a:lstStyle/>
          <a:p>
            <a:pPr algn="ct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Importance of Understanding Healthcare Delivery System</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sz="28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51C882E-78FB-47FE-9A54-C79323BAD3B4}"/>
              </a:ext>
            </a:extLst>
          </p:cNvPr>
          <p:cNvSpPr>
            <a:spLocks noGrp="1"/>
          </p:cNvSpPr>
          <p:nvPr>
            <p:ph sz="half" idx="1"/>
          </p:nvPr>
        </p:nvSpPr>
        <p:spPr>
          <a:xfrm>
            <a:off x="680320" y="1881554"/>
            <a:ext cx="5415680" cy="4611320"/>
          </a:xfrm>
        </p:spPr>
        <p:txBody>
          <a:bodyPr anchor="ctr">
            <a:normAutofit/>
          </a:bodyPr>
          <a:lstStyle/>
          <a:p>
            <a:pPr>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To offer quality healthcare services to patients</a:t>
            </a:r>
          </a:p>
          <a:p>
            <a:pPr>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To cope with healthcare issues effectively</a:t>
            </a:r>
          </a:p>
          <a:p>
            <a:pPr>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To advance the healthcare services to another level with the available knowledge</a:t>
            </a:r>
          </a:p>
          <a:p>
            <a:pPr>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Patients understand the government’s policies in place</a:t>
            </a:r>
          </a:p>
        </p:txBody>
      </p:sp>
      <p:pic>
        <p:nvPicPr>
          <p:cNvPr id="6" name="Content Placeholder 5">
            <a:extLst>
              <a:ext uri="{FF2B5EF4-FFF2-40B4-BE49-F238E27FC236}">
                <a16:creationId xmlns:a16="http://schemas.microsoft.com/office/drawing/2014/main" id="{5F568B6A-1018-46C2-8680-1E5333FE5857}"/>
              </a:ext>
            </a:extLst>
          </p:cNvPr>
          <p:cNvPicPr>
            <a:picLocks noGrp="1" noChangeAspect="1"/>
          </p:cNvPicPr>
          <p:nvPr>
            <p:ph sz="half" idx="2"/>
          </p:nvPr>
        </p:nvPicPr>
        <p:blipFill>
          <a:blip r:embed="rId3"/>
          <a:stretch>
            <a:fillRect/>
          </a:stretch>
        </p:blipFill>
        <p:spPr>
          <a:xfrm>
            <a:off x="6975131" y="2046513"/>
            <a:ext cx="4216964" cy="3497943"/>
          </a:xfrm>
          <a:prstGeom prst="rect">
            <a:avLst/>
          </a:prstGeom>
        </p:spPr>
      </p:pic>
    </p:spTree>
    <p:extLst>
      <p:ext uri="{BB962C8B-B14F-4D97-AF65-F5344CB8AC3E}">
        <p14:creationId xmlns:p14="http://schemas.microsoft.com/office/powerpoint/2010/main" val="28004379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505A7-6DF6-416B-9492-11A0AEC653C3}"/>
              </a:ext>
            </a:extLst>
          </p:cNvPr>
          <p:cNvSpPr>
            <a:spLocks noGrp="1"/>
          </p:cNvSpPr>
          <p:nvPr>
            <p:ph type="title"/>
          </p:nvPr>
        </p:nvSpPr>
        <p:spPr>
          <a:xfrm>
            <a:off x="838200" y="365126"/>
            <a:ext cx="10515600" cy="814317"/>
          </a:xfrm>
        </p:spPr>
        <p:txBody>
          <a:bodyPr>
            <a:normAutofit/>
          </a:bodyPr>
          <a:lstStyle/>
          <a:p>
            <a:pPr algn="ctr"/>
            <a:r>
              <a:rPr lang="en-US" sz="2800" b="1" dirty="0">
                <a:latin typeface="Times New Roman" panose="02020603050405020304" pitchFamily="18" charset="0"/>
                <a:cs typeface="Times New Roman" panose="02020603050405020304" pitchFamily="18" charset="0"/>
              </a:rPr>
              <a:t>Overview of Providers</a:t>
            </a:r>
          </a:p>
        </p:txBody>
      </p:sp>
      <p:sp>
        <p:nvSpPr>
          <p:cNvPr id="3" name="Content Placeholder 2">
            <a:extLst>
              <a:ext uri="{FF2B5EF4-FFF2-40B4-BE49-F238E27FC236}">
                <a16:creationId xmlns:a16="http://schemas.microsoft.com/office/drawing/2014/main" id="{18C2BF77-514C-463C-BF7C-16CA72060F23}"/>
              </a:ext>
            </a:extLst>
          </p:cNvPr>
          <p:cNvSpPr>
            <a:spLocks noGrp="1"/>
          </p:cNvSpPr>
          <p:nvPr>
            <p:ph sz="half" idx="1"/>
          </p:nvPr>
        </p:nvSpPr>
        <p:spPr>
          <a:xfrm>
            <a:off x="838200" y="1179443"/>
            <a:ext cx="5181600" cy="5313430"/>
          </a:xfrm>
        </p:spPr>
        <p:txBody>
          <a:bodyPr anchor="ctr">
            <a:normAutofit/>
          </a:bodyPr>
          <a:lstStyle/>
          <a:p>
            <a:pPr>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Providers are professionals who offer services such as diagnosis and treatment</a:t>
            </a:r>
          </a:p>
          <a:p>
            <a:pPr>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Ensure that they meet the demands of patients</a:t>
            </a:r>
          </a:p>
          <a:p>
            <a:pPr>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They link patients with health insurers</a:t>
            </a:r>
          </a:p>
          <a:p>
            <a:pPr>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Advise patients on necessary measures to undertake</a:t>
            </a:r>
          </a:p>
        </p:txBody>
      </p:sp>
      <p:pic>
        <p:nvPicPr>
          <p:cNvPr id="5" name="Content Placeholder 4">
            <a:extLst>
              <a:ext uri="{FF2B5EF4-FFF2-40B4-BE49-F238E27FC236}">
                <a16:creationId xmlns:a16="http://schemas.microsoft.com/office/drawing/2014/main" id="{628111A9-6B0D-4911-AD2C-2A47F40681F7}"/>
              </a:ext>
            </a:extLst>
          </p:cNvPr>
          <p:cNvPicPr>
            <a:picLocks noGrp="1" noChangeAspect="1"/>
          </p:cNvPicPr>
          <p:nvPr>
            <p:ph sz="half" idx="2"/>
          </p:nvPr>
        </p:nvPicPr>
        <p:blipFill>
          <a:blip r:embed="rId3"/>
          <a:stretch>
            <a:fillRect/>
          </a:stretch>
        </p:blipFill>
        <p:spPr>
          <a:xfrm>
            <a:off x="6418558" y="2365830"/>
            <a:ext cx="5208599" cy="2931884"/>
          </a:xfrm>
          <a:prstGeom prst="rect">
            <a:avLst/>
          </a:prstGeom>
        </p:spPr>
      </p:pic>
    </p:spTree>
    <p:extLst>
      <p:ext uri="{BB962C8B-B14F-4D97-AF65-F5344CB8AC3E}">
        <p14:creationId xmlns:p14="http://schemas.microsoft.com/office/powerpoint/2010/main" val="18865154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4C705-FD5A-4BD3-8E64-787B9D3A85FD}"/>
              </a:ext>
            </a:extLst>
          </p:cNvPr>
          <p:cNvSpPr>
            <a:spLocks noGrp="1"/>
          </p:cNvSpPr>
          <p:nvPr>
            <p:ph type="title"/>
          </p:nvPr>
        </p:nvSpPr>
        <p:spPr>
          <a:xfrm>
            <a:off x="838200" y="365126"/>
            <a:ext cx="10515600" cy="946840"/>
          </a:xfrm>
        </p:spPr>
        <p:txBody>
          <a:bodyPr>
            <a:normAutofit fontScale="90000"/>
          </a:bodyPr>
          <a:lstStyle/>
          <a:p>
            <a:pPr algn="ct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How Providers create/address inequity in Healthcare Access</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35B38393-5A4C-46A0-AA83-C2C550F420D3}"/>
              </a:ext>
            </a:extLst>
          </p:cNvPr>
          <p:cNvSpPr>
            <a:spLocks noGrp="1"/>
          </p:cNvSpPr>
          <p:nvPr>
            <p:ph sz="half" idx="1"/>
          </p:nvPr>
        </p:nvSpPr>
        <p:spPr>
          <a:xfrm>
            <a:off x="838200" y="1311966"/>
            <a:ext cx="5181600" cy="5180908"/>
          </a:xfrm>
        </p:spPr>
        <p:txBody>
          <a:bodyPr anchor="ctr">
            <a:normAutofit/>
          </a:bodyPr>
          <a:lstStyle/>
          <a:p>
            <a:pPr>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Create Inequity through;</a:t>
            </a:r>
          </a:p>
          <a:p>
            <a:pPr lvl="1">
              <a:buFont typeface="Arial" panose="020B0604020202020204" pitchFamily="34" charset="0"/>
              <a:buChar char="•"/>
            </a:pPr>
            <a:r>
              <a:rPr lang="en-US" sz="2200" dirty="0">
                <a:latin typeface="Times New Roman" panose="02020603050405020304" pitchFamily="18" charset="0"/>
                <a:cs typeface="Times New Roman" panose="02020603050405020304" pitchFamily="18" charset="0"/>
              </a:rPr>
              <a:t>Racial discrimination</a:t>
            </a:r>
          </a:p>
          <a:p>
            <a:pPr lvl="1">
              <a:buFont typeface="Arial" panose="020B0604020202020204" pitchFamily="34" charset="0"/>
              <a:buChar char="•"/>
            </a:pPr>
            <a:r>
              <a:rPr lang="en-US" sz="2200" dirty="0">
                <a:latin typeface="Times New Roman" panose="02020603050405020304" pitchFamily="18" charset="0"/>
                <a:cs typeface="Times New Roman" panose="02020603050405020304" pitchFamily="18" charset="0"/>
              </a:rPr>
              <a:t>Bribery</a:t>
            </a:r>
          </a:p>
          <a:p>
            <a:pPr>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Address Inequity through;</a:t>
            </a:r>
          </a:p>
          <a:p>
            <a:pPr lvl="1">
              <a:buFont typeface="Arial" panose="020B0604020202020204" pitchFamily="34" charset="0"/>
              <a:buChar char="•"/>
            </a:pPr>
            <a:r>
              <a:rPr lang="en-US" sz="2200" dirty="0">
                <a:latin typeface="Times New Roman" panose="02020603050405020304" pitchFamily="18" charset="0"/>
                <a:cs typeface="Times New Roman" panose="02020603050405020304" pitchFamily="18" charset="0"/>
              </a:rPr>
              <a:t>Equal provision of services</a:t>
            </a:r>
          </a:p>
          <a:p>
            <a:pPr>
              <a:buFont typeface="Wingdings" panose="05000000000000000000" pitchFamily="2" charset="2"/>
              <a:buChar char="Ø"/>
            </a:pPr>
            <a:endParaRPr lang="en-US" sz="2400" dirty="0">
              <a:latin typeface="Times New Roman" panose="02020603050405020304" pitchFamily="18" charset="0"/>
              <a:cs typeface="Times New Roman" panose="02020603050405020304" pitchFamily="18" charset="0"/>
            </a:endParaRPr>
          </a:p>
        </p:txBody>
      </p:sp>
      <p:pic>
        <p:nvPicPr>
          <p:cNvPr id="5" name="Content Placeholder 4">
            <a:extLst>
              <a:ext uri="{FF2B5EF4-FFF2-40B4-BE49-F238E27FC236}">
                <a16:creationId xmlns:a16="http://schemas.microsoft.com/office/drawing/2014/main" id="{0F2F05B2-5EAA-45F3-B71A-09766F84013C}"/>
              </a:ext>
            </a:extLst>
          </p:cNvPr>
          <p:cNvPicPr>
            <a:picLocks noGrp="1" noChangeAspect="1"/>
          </p:cNvPicPr>
          <p:nvPr>
            <p:ph sz="half" idx="2"/>
          </p:nvPr>
        </p:nvPicPr>
        <p:blipFill>
          <a:blip r:embed="rId3"/>
          <a:stretch>
            <a:fillRect/>
          </a:stretch>
        </p:blipFill>
        <p:spPr>
          <a:xfrm>
            <a:off x="6172202" y="1897593"/>
            <a:ext cx="5317896" cy="3545263"/>
          </a:xfrm>
          <a:prstGeom prst="rect">
            <a:avLst/>
          </a:prstGeom>
        </p:spPr>
      </p:pic>
    </p:spTree>
    <p:extLst>
      <p:ext uri="{BB962C8B-B14F-4D97-AF65-F5344CB8AC3E}">
        <p14:creationId xmlns:p14="http://schemas.microsoft.com/office/powerpoint/2010/main" val="11954372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3AD9A-AFCA-4847-89AC-75797A52CBF8}"/>
              </a:ext>
            </a:extLst>
          </p:cNvPr>
          <p:cNvSpPr>
            <a:spLocks noGrp="1"/>
          </p:cNvSpPr>
          <p:nvPr>
            <p:ph type="title"/>
          </p:nvPr>
        </p:nvSpPr>
        <p:spPr>
          <a:xfrm>
            <a:off x="838200" y="365126"/>
            <a:ext cx="10515600" cy="774562"/>
          </a:xfrm>
        </p:spPr>
        <p:txBody>
          <a:bodyPr>
            <a:normAutofit fontScale="90000"/>
          </a:bodyPr>
          <a:lstStyle/>
          <a:p>
            <a:pPr algn="ct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Overview of Settings</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4F0BA75F-6CF4-4A5B-8E35-D90AE99F6B04}"/>
              </a:ext>
            </a:extLst>
          </p:cNvPr>
          <p:cNvSpPr>
            <a:spLocks noGrp="1"/>
          </p:cNvSpPr>
          <p:nvPr>
            <p:ph sz="half" idx="1"/>
          </p:nvPr>
        </p:nvSpPr>
        <p:spPr>
          <a:xfrm>
            <a:off x="838200" y="1139688"/>
            <a:ext cx="5181600" cy="5353186"/>
          </a:xfrm>
        </p:spPr>
        <p:txBody>
          <a:bodyPr anchor="ctr">
            <a:normAutofit/>
          </a:bodyPr>
          <a:lstStyle/>
          <a:p>
            <a:pPr>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Setting deals with places and services that necessitate provision of healthcare services</a:t>
            </a:r>
          </a:p>
          <a:p>
            <a:pPr>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Homes and private offices can also act as settings</a:t>
            </a:r>
          </a:p>
          <a:p>
            <a:pPr>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Settings has the required necessities such as providers and medical tools</a:t>
            </a:r>
          </a:p>
        </p:txBody>
      </p:sp>
      <p:pic>
        <p:nvPicPr>
          <p:cNvPr id="5" name="Content Placeholder 4">
            <a:extLst>
              <a:ext uri="{FF2B5EF4-FFF2-40B4-BE49-F238E27FC236}">
                <a16:creationId xmlns:a16="http://schemas.microsoft.com/office/drawing/2014/main" id="{BB2255B7-72C1-4740-840D-87B871D34BFB}"/>
              </a:ext>
            </a:extLst>
          </p:cNvPr>
          <p:cNvPicPr>
            <a:picLocks noGrp="1" noChangeAspect="1"/>
          </p:cNvPicPr>
          <p:nvPr>
            <p:ph sz="half" idx="2"/>
          </p:nvPr>
        </p:nvPicPr>
        <p:blipFill>
          <a:blip r:embed="rId3"/>
          <a:stretch>
            <a:fillRect/>
          </a:stretch>
        </p:blipFill>
        <p:spPr>
          <a:xfrm>
            <a:off x="6981371" y="2388864"/>
            <a:ext cx="3895972" cy="2676622"/>
          </a:xfrm>
          <a:prstGeom prst="rect">
            <a:avLst/>
          </a:prstGeom>
        </p:spPr>
      </p:pic>
    </p:spTree>
    <p:extLst>
      <p:ext uri="{BB962C8B-B14F-4D97-AF65-F5344CB8AC3E}">
        <p14:creationId xmlns:p14="http://schemas.microsoft.com/office/powerpoint/2010/main" val="7358255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A57E4B-1DDF-4D3A-947B-8949925D1829}"/>
              </a:ext>
            </a:extLst>
          </p:cNvPr>
          <p:cNvSpPr>
            <a:spLocks noGrp="1"/>
          </p:cNvSpPr>
          <p:nvPr>
            <p:ph type="title"/>
          </p:nvPr>
        </p:nvSpPr>
        <p:spPr>
          <a:xfrm>
            <a:off x="838200" y="365126"/>
            <a:ext cx="10515600" cy="920336"/>
          </a:xfrm>
        </p:spPr>
        <p:txBody>
          <a:bodyPr>
            <a:normAutofit fontScale="90000"/>
          </a:bodyPr>
          <a:lstStyle/>
          <a:p>
            <a:pPr algn="ct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How Settings Create/Address Inequity in Healthcare</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2D158AD6-F842-4AEB-84F6-E94CFB2DC083}"/>
              </a:ext>
            </a:extLst>
          </p:cNvPr>
          <p:cNvSpPr>
            <a:spLocks noGrp="1"/>
          </p:cNvSpPr>
          <p:nvPr>
            <p:ph sz="half" idx="1"/>
          </p:nvPr>
        </p:nvSpPr>
        <p:spPr>
          <a:xfrm>
            <a:off x="838200" y="1285462"/>
            <a:ext cx="5181600" cy="5207412"/>
          </a:xfrm>
        </p:spPr>
        <p:txBody>
          <a:bodyPr anchor="ctr">
            <a:normAutofit/>
          </a:bodyPr>
          <a:lstStyle/>
          <a:p>
            <a:pPr>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Difference in payments for healthcare services</a:t>
            </a:r>
          </a:p>
          <a:p>
            <a:pPr>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Inequitable distribution of healthcare facilities</a:t>
            </a:r>
          </a:p>
        </p:txBody>
      </p:sp>
      <p:pic>
        <p:nvPicPr>
          <p:cNvPr id="8" name="Content Placeholder 7">
            <a:extLst>
              <a:ext uri="{FF2B5EF4-FFF2-40B4-BE49-F238E27FC236}">
                <a16:creationId xmlns:a16="http://schemas.microsoft.com/office/drawing/2014/main" id="{52357283-1F1F-4C4C-B12A-3CD58E7D2996}"/>
              </a:ext>
            </a:extLst>
          </p:cNvPr>
          <p:cNvPicPr>
            <a:picLocks noGrp="1" noChangeAspect="1"/>
          </p:cNvPicPr>
          <p:nvPr>
            <p:ph sz="half" idx="2"/>
          </p:nvPr>
        </p:nvPicPr>
        <p:blipFill>
          <a:blip r:embed="rId3"/>
          <a:stretch>
            <a:fillRect/>
          </a:stretch>
        </p:blipFill>
        <p:spPr>
          <a:xfrm>
            <a:off x="7373258" y="1488509"/>
            <a:ext cx="2502694" cy="2502694"/>
          </a:xfrm>
          <a:prstGeom prst="rect">
            <a:avLst/>
          </a:prstGeom>
        </p:spPr>
      </p:pic>
      <p:pic>
        <p:nvPicPr>
          <p:cNvPr id="9" name="Picture 8">
            <a:extLst>
              <a:ext uri="{FF2B5EF4-FFF2-40B4-BE49-F238E27FC236}">
                <a16:creationId xmlns:a16="http://schemas.microsoft.com/office/drawing/2014/main" id="{C5F4427A-7182-42A7-9145-3E7EDEF340E9}"/>
              </a:ext>
            </a:extLst>
          </p:cNvPr>
          <p:cNvPicPr>
            <a:picLocks noChangeAspect="1"/>
          </p:cNvPicPr>
          <p:nvPr/>
        </p:nvPicPr>
        <p:blipFill>
          <a:blip r:embed="rId4"/>
          <a:stretch>
            <a:fillRect/>
          </a:stretch>
        </p:blipFill>
        <p:spPr>
          <a:xfrm>
            <a:off x="7245861" y="4163880"/>
            <a:ext cx="2794962" cy="1946634"/>
          </a:xfrm>
          <a:prstGeom prst="rect">
            <a:avLst/>
          </a:prstGeom>
        </p:spPr>
      </p:pic>
    </p:spTree>
    <p:extLst>
      <p:ext uri="{BB962C8B-B14F-4D97-AF65-F5344CB8AC3E}">
        <p14:creationId xmlns:p14="http://schemas.microsoft.com/office/powerpoint/2010/main" val="1570990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221EDE-FDD1-42E6-A1BC-5C7E9EFAB277}"/>
              </a:ext>
            </a:extLst>
          </p:cNvPr>
          <p:cNvSpPr>
            <a:spLocks noGrp="1"/>
          </p:cNvSpPr>
          <p:nvPr>
            <p:ph type="title"/>
          </p:nvPr>
        </p:nvSpPr>
        <p:spPr>
          <a:xfrm>
            <a:off x="838200" y="365125"/>
            <a:ext cx="10515600" cy="509517"/>
          </a:xfrm>
        </p:spPr>
        <p:txBody>
          <a:bodyPr>
            <a:normAutofit fontScale="90000"/>
          </a:bodyPr>
          <a:lstStyle/>
          <a:p>
            <a:pPr algn="ctr"/>
            <a:r>
              <a:rPr lang="en-US" sz="2800" b="1" dirty="0">
                <a:effectLst/>
                <a:latin typeface="Times New Roman" panose="02020603050405020304" pitchFamily="18" charset="0"/>
                <a:ea typeface="Calibri" panose="020F0502020204030204" pitchFamily="34" charset="0"/>
              </a:rPr>
              <a:t>Overview of Purchasers</a:t>
            </a:r>
            <a:endParaRPr lang="en-US" sz="2800" b="1" dirty="0"/>
          </a:p>
        </p:txBody>
      </p:sp>
      <p:sp>
        <p:nvSpPr>
          <p:cNvPr id="3" name="Content Placeholder 2">
            <a:extLst>
              <a:ext uri="{FF2B5EF4-FFF2-40B4-BE49-F238E27FC236}">
                <a16:creationId xmlns:a16="http://schemas.microsoft.com/office/drawing/2014/main" id="{F32915E5-5F79-47DA-A4F7-8130BB73D22E}"/>
              </a:ext>
            </a:extLst>
          </p:cNvPr>
          <p:cNvSpPr>
            <a:spLocks noGrp="1"/>
          </p:cNvSpPr>
          <p:nvPr>
            <p:ph sz="half" idx="1"/>
          </p:nvPr>
        </p:nvSpPr>
        <p:spPr>
          <a:xfrm>
            <a:off x="185530" y="874642"/>
            <a:ext cx="5834270" cy="5618233"/>
          </a:xfrm>
        </p:spPr>
        <p:txBody>
          <a:bodyPr anchor="ctr">
            <a:normAutofit/>
          </a:bodyPr>
          <a:lstStyle/>
          <a:p>
            <a:pPr>
              <a:buFont typeface="Wingdings" panose="05000000000000000000" pitchFamily="2" charset="2"/>
              <a:buChar char="Ø"/>
            </a:pP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p>
            <a:pPr>
              <a:buFont typeface="Wingdings" panose="05000000000000000000" pitchFamily="2" charset="2"/>
              <a:buChar char="Ø"/>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Insurance- covers the insured against medical bills</a:t>
            </a:r>
          </a:p>
          <a:p>
            <a:pPr>
              <a:buFont typeface="Wingdings" panose="05000000000000000000" pitchFamily="2" charset="2"/>
              <a:buChar char="Ø"/>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Government- Provides human and financial resources in hospitals</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a:buFont typeface="Wingdings" panose="05000000000000000000" pitchFamily="2" charset="2"/>
              <a:buChar char="Ø"/>
            </a:pPr>
            <a:r>
              <a:rPr lang="en-US" sz="2400" dirty="0">
                <a:latin typeface="Times New Roman" panose="02020603050405020304" pitchFamily="18" charset="0"/>
                <a:ea typeface="Calibri" panose="020F0502020204030204" pitchFamily="34" charset="0"/>
                <a:cs typeface="Times New Roman" panose="02020603050405020304" pitchFamily="18" charset="0"/>
              </a:rPr>
              <a:t>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ndividual-responsible for their own health by observing provider’s instructions.</a:t>
            </a:r>
          </a:p>
          <a:p>
            <a:endParaRPr lang="en-US" sz="2400" dirty="0">
              <a:latin typeface="Times New Roman" panose="02020603050405020304" pitchFamily="18" charset="0"/>
              <a:cs typeface="Times New Roman" panose="02020603050405020304" pitchFamily="18" charset="0"/>
            </a:endParaRPr>
          </a:p>
        </p:txBody>
      </p:sp>
      <p:pic>
        <p:nvPicPr>
          <p:cNvPr id="5" name="Content Placeholder 4">
            <a:extLst>
              <a:ext uri="{FF2B5EF4-FFF2-40B4-BE49-F238E27FC236}">
                <a16:creationId xmlns:a16="http://schemas.microsoft.com/office/drawing/2014/main" id="{DAEAC0F3-36F0-4785-B9ED-FC7A6E24EDC6}"/>
              </a:ext>
            </a:extLst>
          </p:cNvPr>
          <p:cNvPicPr>
            <a:picLocks noGrp="1" noChangeAspect="1"/>
          </p:cNvPicPr>
          <p:nvPr>
            <p:ph sz="half" idx="2"/>
          </p:nvPr>
        </p:nvPicPr>
        <p:blipFill>
          <a:blip r:embed="rId3"/>
          <a:stretch>
            <a:fillRect/>
          </a:stretch>
        </p:blipFill>
        <p:spPr>
          <a:xfrm>
            <a:off x="6690386" y="2339521"/>
            <a:ext cx="4399550" cy="2178957"/>
          </a:xfrm>
          <a:prstGeom prst="rect">
            <a:avLst/>
          </a:prstGeom>
        </p:spPr>
      </p:pic>
    </p:spTree>
    <p:extLst>
      <p:ext uri="{BB962C8B-B14F-4D97-AF65-F5344CB8AC3E}">
        <p14:creationId xmlns:p14="http://schemas.microsoft.com/office/powerpoint/2010/main" val="1174387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D0F79-0B72-4896-95B3-F7387D449207}"/>
              </a:ext>
            </a:extLst>
          </p:cNvPr>
          <p:cNvSpPr>
            <a:spLocks noGrp="1"/>
          </p:cNvSpPr>
          <p:nvPr>
            <p:ph type="title"/>
          </p:nvPr>
        </p:nvSpPr>
        <p:spPr>
          <a:xfrm>
            <a:off x="2592924" y="624110"/>
            <a:ext cx="8911687" cy="608342"/>
          </a:xfrm>
        </p:spPr>
        <p:txBody>
          <a:bodyPr>
            <a:normAutofit fontScale="90000"/>
          </a:bodyPr>
          <a:lstStyle/>
          <a:p>
            <a:pPr algn="ct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How Purchasers Create/Address Inequity in Healthcare</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FBB07D11-BA46-41E9-96A7-493119FD7512}"/>
              </a:ext>
            </a:extLst>
          </p:cNvPr>
          <p:cNvSpPr>
            <a:spLocks noGrp="1"/>
          </p:cNvSpPr>
          <p:nvPr>
            <p:ph sz="half" idx="1"/>
          </p:nvPr>
        </p:nvSpPr>
        <p:spPr>
          <a:xfrm>
            <a:off x="1059543" y="1232452"/>
            <a:ext cx="5843533" cy="4678770"/>
          </a:xfrm>
        </p:spPr>
        <p:txBody>
          <a:bodyPr anchor="ctr">
            <a:normAutofit/>
          </a:bodyPr>
          <a:lstStyle/>
          <a:p>
            <a:pPr>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Insurers gives a constant rate of insurance cover</a:t>
            </a:r>
          </a:p>
          <a:p>
            <a:pPr>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Government provides labor and finances</a:t>
            </a:r>
          </a:p>
          <a:p>
            <a:pPr>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Individuals adhere to the guidelines by the providers</a:t>
            </a:r>
          </a:p>
        </p:txBody>
      </p:sp>
      <p:pic>
        <p:nvPicPr>
          <p:cNvPr id="5" name="Content Placeholder 4">
            <a:extLst>
              <a:ext uri="{FF2B5EF4-FFF2-40B4-BE49-F238E27FC236}">
                <a16:creationId xmlns:a16="http://schemas.microsoft.com/office/drawing/2014/main" id="{FE085D8F-364C-4BA6-991B-1C998CC9DB25}"/>
              </a:ext>
            </a:extLst>
          </p:cNvPr>
          <p:cNvPicPr>
            <a:picLocks noGrp="1" noChangeAspect="1"/>
          </p:cNvPicPr>
          <p:nvPr>
            <p:ph sz="half" idx="2"/>
          </p:nvPr>
        </p:nvPicPr>
        <p:blipFill>
          <a:blip r:embed="rId3"/>
          <a:stretch>
            <a:fillRect/>
          </a:stretch>
        </p:blipFill>
        <p:spPr>
          <a:xfrm>
            <a:off x="6807071" y="2278743"/>
            <a:ext cx="4106050" cy="2593295"/>
          </a:xfrm>
          <a:prstGeom prst="rect">
            <a:avLst/>
          </a:prstGeom>
        </p:spPr>
      </p:pic>
    </p:spTree>
    <p:extLst>
      <p:ext uri="{BB962C8B-B14F-4D97-AF65-F5344CB8AC3E}">
        <p14:creationId xmlns:p14="http://schemas.microsoft.com/office/powerpoint/2010/main" val="1295430108"/>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821</TotalTime>
  <Words>1812</Words>
  <Application>Microsoft Office PowerPoint</Application>
  <PresentationFormat>Widescreen</PresentationFormat>
  <Paragraphs>61</Paragraphs>
  <Slides>10</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Arial</vt:lpstr>
      <vt:lpstr>Calibri</vt:lpstr>
      <vt:lpstr>Century Gothic</vt:lpstr>
      <vt:lpstr>Times New Roman</vt:lpstr>
      <vt:lpstr>Wingdings</vt:lpstr>
      <vt:lpstr>Wingdings 3</vt:lpstr>
      <vt:lpstr>Wisp</vt:lpstr>
      <vt:lpstr>Healthcare Delivery System  Name Institution Course Instructor Date </vt:lpstr>
      <vt:lpstr>Introduction to Healthcare Delivery System </vt:lpstr>
      <vt:lpstr>Importance of Understanding Healthcare Delivery System </vt:lpstr>
      <vt:lpstr>Overview of Providers</vt:lpstr>
      <vt:lpstr>How Providers create/address inequity in Healthcare Access </vt:lpstr>
      <vt:lpstr>Overview of Settings </vt:lpstr>
      <vt:lpstr>How Settings Create/Address Inequity in Healthcare </vt:lpstr>
      <vt:lpstr>Overview of Purchasers</vt:lpstr>
      <vt:lpstr>How Purchasers Create/Address Inequity in Healthcare </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Healthcare Delivery System  Name Institution Course Instructor Date</dc:title>
  <dc:creator>user</dc:creator>
  <cp:lastModifiedBy>user</cp:lastModifiedBy>
  <cp:revision>3</cp:revision>
  <dcterms:created xsi:type="dcterms:W3CDTF">2021-08-03T20:49:18Z</dcterms:created>
  <dcterms:modified xsi:type="dcterms:W3CDTF">2021-08-04T10:32:17Z</dcterms:modified>
</cp:coreProperties>
</file>